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4"/>
  </p:sldMasterIdLst>
  <p:notesMasterIdLst>
    <p:notesMasterId r:id="rId21"/>
  </p:notesMasterIdLst>
  <p:handoutMasterIdLst>
    <p:handoutMasterId r:id="rId22"/>
  </p:handoutMasterIdLst>
  <p:sldIdLst>
    <p:sldId id="264" r:id="rId5"/>
    <p:sldId id="344" r:id="rId6"/>
    <p:sldId id="345" r:id="rId7"/>
    <p:sldId id="347" r:id="rId8"/>
    <p:sldId id="350" r:id="rId9"/>
    <p:sldId id="349" r:id="rId10"/>
    <p:sldId id="351" r:id="rId11"/>
    <p:sldId id="365" r:id="rId12"/>
    <p:sldId id="366" r:id="rId13"/>
    <p:sldId id="367" r:id="rId14"/>
    <p:sldId id="368" r:id="rId15"/>
    <p:sldId id="369" r:id="rId16"/>
    <p:sldId id="372" r:id="rId17"/>
    <p:sldId id="363" r:id="rId18"/>
    <p:sldId id="371" r:id="rId19"/>
    <p:sldId id="358" r:id="rId2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C5BFB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4618" autoAdjust="0"/>
  </p:normalViewPr>
  <p:slideViewPr>
    <p:cSldViewPr>
      <p:cViewPr varScale="1">
        <p:scale>
          <a:sx n="85" d="100"/>
          <a:sy n="85" d="100"/>
        </p:scale>
        <p:origin x="23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C08614-8B29-46A6-A5BE-BEC4A3DEEE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03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8ABA1A-8D8A-493F-93A2-F8D52D6426C1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1CD426-4661-4068-9120-A147A441AA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77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BFC2C1D7-D49A-4E74-919E-7BEF4C97A48A}" type="slidenum">
              <a:rPr lang="de-DE" sz="1200" smtClean="0"/>
              <a:pPr/>
              <a:t>1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22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5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2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Betriebssystem: Grundsätzlich sind alle drei Betriebssysteme möglich. Windows 10 Betriebssysteme laufen  sehr stabil und können sich ohne Probleme mit unseren </a:t>
            </a:r>
            <a:r>
              <a:rPr lang="de-DE" dirty="0" err="1"/>
              <a:t>Beamern</a:t>
            </a:r>
            <a:r>
              <a:rPr lang="de-DE" dirty="0"/>
              <a:t> verbinden, </a:t>
            </a:r>
            <a:r>
              <a:rPr lang="de-DE" dirty="0" err="1"/>
              <a:t>MaCOS</a:t>
            </a:r>
            <a:r>
              <a:rPr lang="de-DE" dirty="0"/>
              <a:t> hat den Nachteil, dass die Geräte sich nicht mit den </a:t>
            </a:r>
            <a:r>
              <a:rPr lang="de-DE" dirty="0" err="1"/>
              <a:t>Beamern</a:t>
            </a:r>
            <a:r>
              <a:rPr lang="de-DE" dirty="0"/>
              <a:t> verbinden können und das Programm Microsoft Access nicht benutzt werden kann. Über einen Umweg ist jedoch auch die Arbeit mit Access möglich.</a:t>
            </a:r>
          </a:p>
          <a:p>
            <a:r>
              <a:rPr lang="de-DE" dirty="0"/>
              <a:t>Bildschirm: In dieser Bandbreite sollte sich die Bildschirmgröße bewegen. Nach unseren Erfahrungen ist 17 Zoll relativ unhandlich und schwer, 10 Zoll für dauerhaftes Arbeiten etwas klein. Empfehlung 11 bis 14 Zoll</a:t>
            </a:r>
          </a:p>
          <a:p>
            <a:r>
              <a:rPr lang="de-DE" dirty="0"/>
              <a:t>Akku: nicht immer sind an jedem Platz Lademöglichkeiten, deshalb leistungsfähiger Akku</a:t>
            </a:r>
          </a:p>
          <a:p>
            <a:r>
              <a:rPr lang="de-DE" dirty="0"/>
              <a:t>Leasing: Sobald Infos vorliegen – wird informiert. In der Regel sind Leasinggeräte nicht unbedingt günstiger</a:t>
            </a:r>
          </a:p>
          <a:p>
            <a:r>
              <a:rPr lang="de-DE" dirty="0"/>
              <a:t>Die Schule leistet nur Support für die Geräte beim Einrichten im Schulnetzwerk. Fehlerbehebungen bei technischen Mängeln der Geräte ist nicht Bestandteil. Empfehlung: Kauf vor Ort mit Ansprechpartner*in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55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Betriebssystem: Grundsätzlich sind alle drei Betriebssysteme möglich. Windows 10 Betriebssysteme laufen  sehr stabil und können sich ohne Probleme mit unseren </a:t>
            </a:r>
            <a:r>
              <a:rPr lang="de-DE" dirty="0" err="1"/>
              <a:t>Beamern</a:t>
            </a:r>
            <a:r>
              <a:rPr lang="de-DE" dirty="0"/>
              <a:t> verbinden, </a:t>
            </a:r>
            <a:r>
              <a:rPr lang="de-DE" dirty="0" err="1"/>
              <a:t>MaCOS</a:t>
            </a:r>
            <a:r>
              <a:rPr lang="de-DE" dirty="0"/>
              <a:t> hat den Nachteil, dass die Geräte sich nicht mit den </a:t>
            </a:r>
            <a:r>
              <a:rPr lang="de-DE" dirty="0" err="1"/>
              <a:t>Beamern</a:t>
            </a:r>
            <a:r>
              <a:rPr lang="de-DE" dirty="0"/>
              <a:t> verbinden können und das Programm Microsoft Access nicht benutzt werden kann. Über einen Umweg ist jedoch auch die Arbeit mit Access möglich.</a:t>
            </a:r>
          </a:p>
          <a:p>
            <a:r>
              <a:rPr lang="de-DE" dirty="0"/>
              <a:t>Bildschirm: In dieser Bandbreite sollte sich die Bildschirmgröße bewegen. Nach unseren Erfahrungen ist 17 Zoll relativ unhandlich und schwer, 10 Zoll für dauerhaftes Arbeiten etwas klein. Empfehlung 11 bis 14 Zoll</a:t>
            </a:r>
          </a:p>
          <a:p>
            <a:r>
              <a:rPr lang="de-DE" dirty="0"/>
              <a:t>Akku: nicht immer sind an jedem Platz Lademöglichkeiten, deshalb leistungsfähiger Akku</a:t>
            </a:r>
          </a:p>
          <a:p>
            <a:r>
              <a:rPr lang="de-DE" dirty="0"/>
              <a:t>Leasing: Sobald Infos vorliegen – wird informiert. In der Regel sind Leasinggeräte nicht unbedingt günstiger</a:t>
            </a:r>
          </a:p>
          <a:p>
            <a:r>
              <a:rPr lang="de-DE" dirty="0"/>
              <a:t>Die Schule leistet nur Support für die Geräte beim Einrichten im Schulnetzwerk. Fehlerbehebungen bei technischen Mängeln der Geräte ist nicht Bestandteil. Empfehlung: Kauf vor Ort mit Ansprechpartner*in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86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CD426-4661-4068-9120-A147A441AA4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91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625" y="5857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CB5E-F6B3-4D92-8C75-760D054E2CC8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1813" y="5857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1D6B-BB39-4370-AA5F-95A2FACC98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31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8980-B192-4C0B-86D4-2E836D36E066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C807-58C8-4C53-93E0-54E581A36E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6890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AF2F-8811-4701-A38B-B8B8A5A0F16B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E201-376D-4562-80E9-29267A22A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70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A2BF-645E-43A8-8742-4E32E5F634B3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EF56-E4F1-4682-BFB8-A30CEE45BF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23319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98B9-E3FF-4F67-9F19-F2C89E8B2944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9EBD-062C-4E6F-BF11-ADE3F4A03B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14449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5AEB-4322-4CBA-8768-BE03473A3036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0EA2-3E83-4735-AFA3-8D1CEA9926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10146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B282-F87F-47F4-9DA5-091462C161D9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E7E23-8470-4AC8-8C84-41CE76F7F0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82396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A32C-7A4C-48F9-A23F-C83B004BBC71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E735-9B8D-4906-8DD9-9F454B1255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0215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B35A-5BAC-4EE3-831E-3954703DB817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7D69-0B4E-4B91-B8BC-FA9AD417AA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79644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0B79-AEEA-484C-906C-668BA4A00A2F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7F7F-2E4A-42FC-9D4E-6CDEC50522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395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6D8-9810-43AC-8E63-71B90C3CC411}" type="datetimeFigureOut">
              <a:rPr lang="de-DE"/>
              <a:pPr>
                <a:defRPr/>
              </a:pPr>
              <a:t>10.06.2021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046-138F-4B59-ABC9-4BB103F437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94376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8" descr="bb_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308725"/>
            <a:ext cx="2159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afik 9" descr="bbg_1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4" b="91998"/>
          <a:stretch>
            <a:fillRect/>
          </a:stretch>
        </p:blipFill>
        <p:spPr bwMode="auto">
          <a:xfrm>
            <a:off x="5045075" y="404813"/>
            <a:ext cx="375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ussdiagramm: Prozess 11"/>
          <p:cNvSpPr/>
          <p:nvPr/>
        </p:nvSpPr>
        <p:spPr>
          <a:xfrm>
            <a:off x="0" y="0"/>
            <a:ext cx="468313" cy="6858000"/>
          </a:xfrm>
          <a:prstGeom prst="flowChartProcess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4" name="Flussdiagramm: Prozess 13"/>
          <p:cNvSpPr/>
          <p:nvPr/>
        </p:nvSpPr>
        <p:spPr>
          <a:xfrm>
            <a:off x="468313" y="1125538"/>
            <a:ext cx="8675687" cy="5111750"/>
          </a:xfrm>
          <a:prstGeom prst="flowChartProcess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erufskolleg-brilon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1196753"/>
            <a:ext cx="7772400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200" b="1" dirty="0">
                <a:solidFill>
                  <a:schemeClr val="accent5">
                    <a:lumMod val="75000"/>
                  </a:schemeClr>
                </a:solidFill>
              </a:rPr>
              <a:t>Fachoberschule für Wirtschaft</a:t>
            </a:r>
            <a:br>
              <a:rPr lang="de-DE" sz="3200" b="1" dirty="0"/>
            </a:br>
            <a:r>
              <a:rPr lang="de-DE" sz="2000" b="1" dirty="0">
                <a:solidFill>
                  <a:srgbClr val="92D050"/>
                </a:solidFill>
              </a:rPr>
              <a:t>Wichtige Informationen für einen erfolgreichen Start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5CE7E3-8EAB-4BE7-B1A9-2649C4578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8991"/>
            <a:ext cx="2880320" cy="19202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918163-4925-4230-99F9-E39F090E4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5102"/>
            <a:ext cx="2448272" cy="16321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2A3E88-09C5-484F-B4F7-5225DC59EC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60" y="4600894"/>
            <a:ext cx="1956924" cy="13046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8ABD60F-36FC-4989-A548-8EC1EF789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4" y="2444891"/>
            <a:ext cx="1979712" cy="13198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A2BE567-36F8-4174-880C-54744F250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5" y="2204865"/>
            <a:ext cx="2699792" cy="17998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7396FAF-8E33-45DA-A90B-E66A86E23D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8" y="4221086"/>
            <a:ext cx="2880320" cy="1920214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slow">
    <p:fade thruBlk="1"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1331640" y="1607686"/>
            <a:ext cx="2592288" cy="7804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Oberstufe</a:t>
            </a: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66915" t="41925" r="19215" b="26814"/>
          <a:stretch/>
        </p:blipFill>
        <p:spPr bwMode="auto">
          <a:xfrm>
            <a:off x="1696782" y="2416737"/>
            <a:ext cx="5688632" cy="3676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5004904"/>
      </p:ext>
    </p:extLst>
  </p:cSld>
  <p:clrMapOvr>
    <a:masterClrMapping/>
  </p:clrMapOvr>
  <p:transition spd="slow" advTm="60751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E27FB9-BD1B-4D40-AC23-1216FA0C488A}"/>
              </a:ext>
            </a:extLst>
          </p:cNvPr>
          <p:cNvSpPr txBox="1"/>
          <p:nvPr/>
        </p:nvSpPr>
        <p:spPr>
          <a:xfrm>
            <a:off x="603206" y="1628800"/>
            <a:ext cx="8289274" cy="51244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600" b="1" dirty="0">
                <a:solidFill>
                  <a:srgbClr val="92D050"/>
                </a:solidFill>
                <a:latin typeface="+mn-lt"/>
              </a:rPr>
              <a:t>Einjähriges Praktikum zum Erwerb der Fachhochschulreife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fachrichtungsbezogenes, gelenktes Praktikum während des Besuchs der Klasse 11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die Anerkennung des Praktikums als Bestandteil der Fachhochschulreife setzt voraus, dass der mit der Ausbildungsstelle abzuschließende Praktikantenvertrag von der Schule anerkannt wird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für Schüler*innen, die bis zum Beginn des Praktikums noch keine 18 Jahre alt sind, fordert § 32 Abs. 1 Jugendarbeitsschutzgesetz (</a:t>
            </a:r>
            <a:r>
              <a:rPr lang="de-DE" sz="18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JArbSchG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 eine ärztliche Bescheinigung über die Erstuntersuchung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nach Beendigung des Praktikums bestätigt die ausbildende Stelle den Praktikant*innen die ordnungsgemäße Durchführung des Praktikums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die Aufnahme in die Klasse 12  der Fachoberschule ist nur nach Anerkennung des Praktikums möglich</a:t>
            </a:r>
            <a:endParaRPr lang="de-DE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51040"/>
      </p:ext>
    </p:extLst>
  </p:cSld>
  <p:clrMapOvr>
    <a:masterClrMapping/>
  </p:clrMapOvr>
  <p:transition spd="slow" advTm="60751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E27FB9-BD1B-4D40-AC23-1216FA0C488A}"/>
              </a:ext>
            </a:extLst>
          </p:cNvPr>
          <p:cNvSpPr txBox="1"/>
          <p:nvPr/>
        </p:nvSpPr>
        <p:spPr>
          <a:xfrm>
            <a:off x="755576" y="1529821"/>
            <a:ext cx="8289274" cy="58015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600" b="1" dirty="0">
                <a:solidFill>
                  <a:srgbClr val="92D050"/>
                </a:solidFill>
                <a:latin typeface="+mn-lt"/>
              </a:rPr>
              <a:t>Inhalte des einjährigen Praktikums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Die Praktikantinnen und Praktikanten erwerben grundlegende Kenntnisse und Erfahrungen über</a:t>
            </a:r>
            <a:b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den Aufbau und die Funktion der betrieblichen, behördlichen bzw. sonstigen Organisation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die Abwicklung eines Gesamtprodukts/-auftrags, einer Dienstleistung oder eines Arbeitsprozesses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die Sozialstrukturen und gesellschaftliche Konsequenzen betrieblicher/beruflicher Handlungen</a:t>
            </a:r>
            <a:b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Der Einsatz der Informations- und </a:t>
            </a:r>
            <a:b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Kommunikationstechnologie wird </a:t>
            </a:r>
            <a:b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als integraler Bestandteil verstanden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endParaRPr lang="de-DE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Bild 2" descr="Praktikum, Unternehmen, Business, Arbei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18" y="4430615"/>
            <a:ext cx="4403131" cy="188528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5744562"/>
      </p:ext>
    </p:extLst>
  </p:cSld>
  <p:clrMapOvr>
    <a:masterClrMapping/>
  </p:clrMapOvr>
  <p:transition spd="slow" advTm="60751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E27FB9-BD1B-4D40-AC23-1216FA0C488A}"/>
              </a:ext>
            </a:extLst>
          </p:cNvPr>
          <p:cNvSpPr txBox="1"/>
          <p:nvPr/>
        </p:nvSpPr>
        <p:spPr>
          <a:xfrm>
            <a:off x="6337789" y="3216200"/>
            <a:ext cx="2590311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b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Abschluss der vollen </a:t>
            </a:r>
            <a:b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Fachhochschulreife </a:t>
            </a: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Bild 2" descr="Praktikum, Unternehmen, Business, Arbei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" y="2540204"/>
            <a:ext cx="3086216" cy="13104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Textfeld 3"/>
          <p:cNvSpPr txBox="1"/>
          <p:nvPr/>
        </p:nvSpPr>
        <p:spPr>
          <a:xfrm>
            <a:off x="3075138" y="3474226"/>
            <a:ext cx="614045" cy="782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b="1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4"/>
          <p:cNvSpPr txBox="1"/>
          <p:nvPr/>
        </p:nvSpPr>
        <p:spPr>
          <a:xfrm>
            <a:off x="3684728" y="3338615"/>
            <a:ext cx="1883286" cy="14524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de-DE" sz="1600" b="1" kern="12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Abschlussprüfung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BWR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Deutsch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Englisch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Mathe</a:t>
            </a:r>
            <a:endParaRPr lang="de-DE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3"/>
          <p:cNvSpPr txBox="1"/>
          <p:nvPr/>
        </p:nvSpPr>
        <p:spPr>
          <a:xfrm>
            <a:off x="5792635" y="3527255"/>
            <a:ext cx="614045" cy="7823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800" b="1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08" y="3668633"/>
            <a:ext cx="892291" cy="12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1575"/>
      </p:ext>
    </p:extLst>
  </p:cSld>
  <p:clrMapOvr>
    <a:masterClrMapping/>
  </p:clrMapOvr>
  <p:transition spd="slow" advTm="60751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2289E5E-786F-49FE-A7EE-D98EFF490F8D}"/>
              </a:ext>
            </a:extLst>
          </p:cNvPr>
          <p:cNvSpPr txBox="1"/>
          <p:nvPr/>
        </p:nvSpPr>
        <p:spPr>
          <a:xfrm>
            <a:off x="899592" y="342900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abgeschlossener Praktikumsvertrag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ggf. ärztliche Bescheinigung über die Erstuntersuchung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</p:txBody>
      </p:sp>
      <p:pic>
        <p:nvPicPr>
          <p:cNvPr id="12" name="Grafi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9" t="12193" r="7428" b="5144"/>
          <a:stretch/>
        </p:blipFill>
        <p:spPr bwMode="auto">
          <a:xfrm rot="221734">
            <a:off x="4692260" y="2059565"/>
            <a:ext cx="4159466" cy="273887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B42F81-C865-4D6B-8E65-65C9121B3F83}"/>
              </a:ext>
            </a:extLst>
          </p:cNvPr>
          <p:cNvSpPr txBox="1"/>
          <p:nvPr/>
        </p:nvSpPr>
        <p:spPr>
          <a:xfrm>
            <a:off x="647180" y="13407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benötige ich für einen guten Start </a:t>
            </a:r>
            <a:b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der 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</p:spTree>
    <p:extLst>
      <p:ext uri="{BB962C8B-B14F-4D97-AF65-F5344CB8AC3E}">
        <p14:creationId xmlns:p14="http://schemas.microsoft.com/office/powerpoint/2010/main" val="3393947721"/>
      </p:ext>
    </p:extLst>
  </p:cSld>
  <p:clrMapOvr>
    <a:masterClrMapping/>
  </p:clrMapOvr>
  <p:transition spd="slow" advTm="51147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2289E5E-786F-49FE-A7EE-D98EFF490F8D}"/>
              </a:ext>
            </a:extLst>
          </p:cNvPr>
          <p:cNvSpPr txBox="1"/>
          <p:nvPr/>
        </p:nvSpPr>
        <p:spPr>
          <a:xfrm>
            <a:off x="827584" y="3082389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Betriebssystem: Windows 10 (Empfehlung), Android, MacOS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funktionierende Virenscanner und Firewall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Bildschirmgröße zwischen 10 und 17 Zoll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Tastatur ist eine Voraussetzung, Touch mit Stifteingabe eine Empfehlung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WLAN und leistungsfähiger Akku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Schüler*innen, die auf Unterstützungsleistungen angewiesen sind, können direkt mit Herrn Schift (stellv. Schulleiter) Kontakt aufnehmen (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info@berufskolleg-brilon.de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Support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+mn-lt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4DEF14B2-C96F-42A4-9166-4A74ED553A5E}"/>
              </a:ext>
            </a:extLst>
          </p:cNvPr>
          <p:cNvSpPr txBox="1">
            <a:spLocks/>
          </p:cNvSpPr>
          <p:nvPr/>
        </p:nvSpPr>
        <p:spPr>
          <a:xfrm>
            <a:off x="1124345" y="2471430"/>
            <a:ext cx="655272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2600" b="1" dirty="0">
                <a:solidFill>
                  <a:srgbClr val="92D050"/>
                </a:solidFill>
              </a:rPr>
              <a:t>Digitale Schule – technische Voraussetzungen</a:t>
            </a:r>
          </a:p>
        </p:txBody>
      </p:sp>
      <p:pic>
        <p:nvPicPr>
          <p:cNvPr id="9" name="Bild 1" descr="https://cdn.pixabay.com/photo/2018/10/14/17/13/transformation-3746922_960_720.jpg">
            <a:extLst>
              <a:ext uri="{FF2B5EF4-FFF2-40B4-BE49-F238E27FC236}">
                <a16:creationId xmlns:a16="http://schemas.microsoft.com/office/drawing/2014/main" id="{C75E7918-DD66-4DE2-93CF-CFCE999BB9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17642"/>
            <a:ext cx="2109099" cy="9361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B42F81-C865-4D6B-8E65-65C9121B3F83}"/>
              </a:ext>
            </a:extLst>
          </p:cNvPr>
          <p:cNvSpPr txBox="1"/>
          <p:nvPr/>
        </p:nvSpPr>
        <p:spPr>
          <a:xfrm>
            <a:off x="647180" y="13407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benötige ich für einen guten Start </a:t>
            </a:r>
            <a:b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der 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</p:spTree>
    <p:extLst>
      <p:ext uri="{BB962C8B-B14F-4D97-AF65-F5344CB8AC3E}">
        <p14:creationId xmlns:p14="http://schemas.microsoft.com/office/powerpoint/2010/main" val="3464206924"/>
      </p:ext>
    </p:extLst>
  </p:cSld>
  <p:clrMapOvr>
    <a:masterClrMapping/>
  </p:clrMapOvr>
  <p:transition spd="slow" advTm="51147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1475656" y="3140968"/>
            <a:ext cx="3540951" cy="10464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600" b="1" dirty="0">
                <a:solidFill>
                  <a:srgbClr val="92D050"/>
                </a:solidFill>
                <a:latin typeface="+mn-lt"/>
              </a:rPr>
              <a:t>Ansprechpartner</a:t>
            </a:r>
            <a:r>
              <a:rPr lang="de-DE" sz="2200" b="1" dirty="0">
                <a:solidFill>
                  <a:srgbClr val="92D050"/>
                </a:solidFill>
                <a:latin typeface="+mn-lt"/>
              </a:rPr>
              <a:t>in</a:t>
            </a:r>
            <a:br>
              <a:rPr lang="de-DE" sz="2200" b="1" dirty="0">
                <a:solidFill>
                  <a:srgbClr val="92D050"/>
                </a:solidFill>
                <a:latin typeface="+mn-lt"/>
              </a:rPr>
            </a:b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für alle Fragen und Probleme rund um die Fachoberschule…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4A067C-16DF-46FF-A585-FEA853EE4D4B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Haben Sie noch Fragen?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469ACB-05E8-46F0-A7F1-C41DEA0B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62608"/>
            <a:ext cx="1987200" cy="13248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51FBFA4-295B-4159-8B42-5FF443CC9DF7}"/>
              </a:ext>
            </a:extLst>
          </p:cNvPr>
          <p:cNvSpPr txBox="1"/>
          <p:nvPr/>
        </p:nvSpPr>
        <p:spPr>
          <a:xfrm>
            <a:off x="6020215" y="4189536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s.holthoff@berufskolleg-brilon.de</a:t>
            </a:r>
          </a:p>
        </p:txBody>
      </p:sp>
    </p:spTree>
    <p:extLst>
      <p:ext uri="{BB962C8B-B14F-4D97-AF65-F5344CB8AC3E}">
        <p14:creationId xmlns:p14="http://schemas.microsoft.com/office/powerpoint/2010/main" val="502846704"/>
      </p:ext>
    </p:extLst>
  </p:cSld>
  <p:clrMapOvr>
    <a:masterClrMapping/>
  </p:clrMapOvr>
  <p:transition spd="slow" advTm="32411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EE81CD-095D-4D79-8DD2-32F8E4555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12218"/>
            <a:ext cx="3429128" cy="1902539"/>
          </a:xfrm>
          <a:effectLst>
            <a:softEdge rad="63500"/>
          </a:effectLst>
        </p:spPr>
      </p:pic>
      <p:pic>
        <p:nvPicPr>
          <p:cNvPr id="122882" name="Picture 2" descr="Berufskolleg Brilon | Südwestfalen">
            <a:extLst>
              <a:ext uri="{FF2B5EF4-FFF2-40B4-BE49-F238E27FC236}">
                <a16:creationId xmlns:a16="http://schemas.microsoft.com/office/drawing/2014/main" id="{F05219C1-8D4D-4FDD-839E-173D2A69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3083"/>
            <a:ext cx="3558003" cy="216198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9112EC-F022-40CA-8B87-2BDDE34A7209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74350B-D142-4445-B7D3-F35A5440C6D9}"/>
              </a:ext>
            </a:extLst>
          </p:cNvPr>
          <p:cNvSpPr txBox="1"/>
          <p:nvPr/>
        </p:nvSpPr>
        <p:spPr>
          <a:xfrm>
            <a:off x="5673462" y="3069687"/>
            <a:ext cx="316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620</a:t>
            </a:r>
            <a:r>
              <a:rPr lang="de-DE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Schülerinnen und Schüler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EF9C19-12F8-406A-ACE3-C1D771882416}"/>
              </a:ext>
            </a:extLst>
          </p:cNvPr>
          <p:cNvSpPr txBox="1"/>
          <p:nvPr/>
        </p:nvSpPr>
        <p:spPr>
          <a:xfrm>
            <a:off x="4918749" y="24460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rgbClr val="92D050"/>
                </a:solidFill>
                <a:latin typeface="+mn-lt"/>
              </a:rPr>
              <a:t>41 Lehrerinnen und Lehrer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4DCBF5-F6A2-440E-A558-B9A0C9AF5A31}"/>
              </a:ext>
            </a:extLst>
          </p:cNvPr>
          <p:cNvSpPr txBox="1"/>
          <p:nvPr/>
        </p:nvSpPr>
        <p:spPr>
          <a:xfrm>
            <a:off x="683568" y="4445531"/>
            <a:ext cx="56166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92D050"/>
                </a:solidFill>
                <a:latin typeface="+mn-lt"/>
              </a:rPr>
              <a:t>		Berufsschule </a:t>
            </a:r>
            <a:br>
              <a:rPr lang="de-DE" sz="1400" b="1" dirty="0">
                <a:solidFill>
                  <a:srgbClr val="92D050"/>
                </a:solidFill>
                <a:latin typeface="+mn-lt"/>
              </a:rPr>
            </a:br>
            <a:r>
              <a:rPr lang="de-DE" sz="1400" b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de-DE" sz="1000" b="1" dirty="0">
                <a:solidFill>
                  <a:srgbClr val="92D050"/>
                </a:solidFill>
                <a:latin typeface="+mn-lt"/>
              </a:rPr>
              <a:t>             </a:t>
            </a:r>
            <a:r>
              <a:rPr lang="de-DE" sz="1400" b="1" dirty="0">
                <a:solidFill>
                  <a:srgbClr val="92D050"/>
                </a:solidFill>
                <a:latin typeface="+mn-lt"/>
              </a:rPr>
              <a:t>       			     Handelsschule</a:t>
            </a:r>
          </a:p>
          <a:p>
            <a:r>
              <a:rPr lang="de-DE" sz="1400" b="1" dirty="0">
                <a:solidFill>
                  <a:srgbClr val="92D050"/>
                </a:solidFill>
                <a:latin typeface="+mn-lt"/>
              </a:rPr>
              <a:t>Wirtschaftsgymnasium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    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Fachoberschule </a:t>
            </a:r>
            <a:r>
              <a:rPr lang="de-DE" sz="1400" b="1" dirty="0">
                <a:solidFill>
                  <a:srgbClr val="92D050"/>
                </a:solidFill>
                <a:latin typeface="+mn-lt"/>
              </a:rPr>
              <a:t> </a:t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</a:t>
            </a:r>
            <a:r>
              <a:rPr lang="de-DE" sz="1400" b="1" dirty="0">
                <a:solidFill>
                  <a:srgbClr val="92D050"/>
                </a:solidFill>
                <a:latin typeface="+mn-lt"/>
              </a:rPr>
              <a:t>Fachschule für Wirtschaft</a:t>
            </a:r>
            <a:br>
              <a:rPr lang="de-DE" sz="1400" b="1" dirty="0">
                <a:solidFill>
                  <a:srgbClr val="92D050"/>
                </a:solidFill>
                <a:latin typeface="+mn-lt"/>
              </a:rPr>
            </a:br>
            <a:r>
              <a:rPr lang="de-DE" sz="1400" b="1" dirty="0">
                <a:solidFill>
                  <a:srgbClr val="92D050"/>
                </a:solidFill>
                <a:latin typeface="+mn-lt"/>
              </a:rPr>
              <a:t> Höhere Handelsschule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1400" b="1" dirty="0">
                <a:solidFill>
                  <a:srgbClr val="92D050"/>
                </a:solidFill>
                <a:latin typeface="+mn-lt"/>
              </a:rPr>
              <a:t>                       Internationale Förderklasse</a:t>
            </a:r>
          </a:p>
        </p:txBody>
      </p:sp>
    </p:spTree>
    <p:extLst>
      <p:ext uri="{BB962C8B-B14F-4D97-AF65-F5344CB8AC3E}">
        <p14:creationId xmlns:p14="http://schemas.microsoft.com/office/powerpoint/2010/main" val="3083088849"/>
      </p:ext>
    </p:extLst>
  </p:cSld>
  <p:clrMapOvr>
    <a:masterClrMapping/>
  </p:clrMapOvr>
  <p:transition spd="slow" advTm="31407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9EF9C19-12F8-406A-ACE3-C1D771882416}"/>
              </a:ext>
            </a:extLst>
          </p:cNvPr>
          <p:cNvSpPr txBox="1"/>
          <p:nvPr/>
        </p:nvSpPr>
        <p:spPr>
          <a:xfrm>
            <a:off x="755576" y="1916832"/>
            <a:ext cx="6336704" cy="28007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2600" b="1" dirty="0">
                <a:solidFill>
                  <a:srgbClr val="92D050"/>
                </a:solidFill>
                <a:latin typeface="+mn-lt"/>
              </a:rPr>
              <a:t>Digitale Schule</a:t>
            </a:r>
          </a:p>
          <a:p>
            <a:endParaRPr lang="de-DE" sz="1600" b="1" dirty="0">
              <a:solidFill>
                <a:srgbClr val="92D05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alle Schülerinnen und Schüler arbeiten mit ihren eigenen Tablets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Stunden- und Vertretungsplan per App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Krankmeldung per App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Kommunikation per Microsoft Teams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de-DE" sz="1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Erstellung und Archivierung von Unterrichtsmaterialien per Microsoft Teams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Videoteaching</a:t>
            </a: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bzw. </a:t>
            </a:r>
            <a:b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Distanzunterricht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281898-EA61-45B9-BCFE-8DB001867062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92ABC2-9AA5-4AD3-8108-821C17B0F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39" y="3423547"/>
            <a:ext cx="2991912" cy="19946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C0B056-C616-4EF2-BABD-25B66646D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02109"/>
            <a:ext cx="3431059" cy="17166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87960656"/>
      </p:ext>
    </p:extLst>
  </p:cSld>
  <p:clrMapOvr>
    <a:masterClrMapping/>
  </p:clrMapOvr>
  <p:transition spd="slow" advTm="65259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1691680" y="3140968"/>
            <a:ext cx="3324927" cy="18171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600" b="1" dirty="0">
                <a:solidFill>
                  <a:srgbClr val="92D050"/>
                </a:solidFill>
                <a:latin typeface="+mn-lt"/>
              </a:rPr>
              <a:t>Individuelle Beratung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Laufbahnberatung</a:t>
            </a:r>
          </a:p>
          <a:p>
            <a:pPr>
              <a:lnSpc>
                <a:spcPct val="200000"/>
              </a:lnSpc>
            </a:pP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4A067C-16DF-46FF-A585-FEA853EE4D4B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  <p:pic>
        <p:nvPicPr>
          <p:cNvPr id="7" name="Bild 2" descr="https://www.berufskolleg-brilon.de/478305-berufskolleg-de-wAssets/img/galleries/gallery_240461/weblication/wThumbnails/Kri-1-97233ab8d1a4d23g65cc1cc58ac794f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62" y="2341898"/>
            <a:ext cx="1821656" cy="12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" descr="https://www.berufskolleg-brilon.de/478305-berufskolleg-de-wAssets/img/galleries/gallery_783961/weblication/wThumbnails/Mue1-46ebb4a1934fa1bgd78c60ac1981e4b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61" y="3950256"/>
            <a:ext cx="1821600" cy="128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123167"/>
      </p:ext>
    </p:extLst>
  </p:cSld>
  <p:clrMapOvr>
    <a:masterClrMapping/>
  </p:clrMapOvr>
  <p:transition spd="slow" advTm="34443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2339752" y="2594484"/>
            <a:ext cx="3252919" cy="18171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600" b="1" dirty="0">
                <a:solidFill>
                  <a:srgbClr val="92D050"/>
                </a:solidFill>
                <a:latin typeface="+mn-lt"/>
              </a:rPr>
              <a:t>Individuelle Beratung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Studien- und Berufsberatung</a:t>
            </a:r>
          </a:p>
          <a:p>
            <a:pPr>
              <a:lnSpc>
                <a:spcPct val="200000"/>
              </a:lnSpc>
            </a:pP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4A067C-16DF-46FF-A585-FEA853EE4D4B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  <p:pic>
        <p:nvPicPr>
          <p:cNvPr id="6" name="Bild 2">
            <a:extLst>
              <a:ext uri="{FF2B5EF4-FFF2-40B4-BE49-F238E27FC236}">
                <a16:creationId xmlns:a16="http://schemas.microsoft.com/office/drawing/2014/main" id="{72080D21-E320-4817-9565-943A5F157D1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7218"/>
          <a:stretch/>
        </p:blipFill>
        <p:spPr bwMode="auto">
          <a:xfrm>
            <a:off x="6039742" y="2034816"/>
            <a:ext cx="1986915" cy="1310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3F80527-2FD6-47CC-AA94-E452B7F9CF02}"/>
              </a:ext>
            </a:extLst>
          </p:cNvPr>
          <p:cNvSpPr txBox="1"/>
          <p:nvPr/>
        </p:nvSpPr>
        <p:spPr>
          <a:xfrm>
            <a:off x="1255304" y="5589179"/>
            <a:ext cx="6767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 Kooperation mit </a:t>
            </a:r>
          </a:p>
        </p:txBody>
      </p:sp>
      <p:pic>
        <p:nvPicPr>
          <p:cNvPr id="9" name="Bild 1" descr="Agentur für Arbeit">
            <a:extLst>
              <a:ext uri="{FF2B5EF4-FFF2-40B4-BE49-F238E27FC236}">
                <a16:creationId xmlns:a16="http://schemas.microsoft.com/office/drawing/2014/main" id="{3B0C7CDB-531D-408C-B63D-75307958B8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7" y="5516649"/>
            <a:ext cx="1647825" cy="57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1" descr="Azubi-Finder">
            <a:extLst>
              <a:ext uri="{FF2B5EF4-FFF2-40B4-BE49-F238E27FC236}">
                <a16:creationId xmlns:a16="http://schemas.microsoft.com/office/drawing/2014/main" id="{A4C8006E-CFE6-4730-B455-10F5ADC891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83" y="5516649"/>
            <a:ext cx="1641475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_0cfb6433fb4657bb42f3f98242912d98" descr="G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41" y="3717032"/>
            <a:ext cx="1987200" cy="13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221551"/>
      </p:ext>
    </p:extLst>
  </p:cSld>
  <p:clrMapOvr>
    <a:masterClrMapping/>
  </p:clrMapOvr>
  <p:transition spd="slow" advTm="60556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1979712" y="2636912"/>
            <a:ext cx="3180911" cy="23710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600" b="1" dirty="0">
                <a:solidFill>
                  <a:srgbClr val="92D050"/>
                </a:solidFill>
                <a:latin typeface="+mn-lt"/>
              </a:rPr>
              <a:t>Individuelle Beratung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Psychosoziale Beratung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Lebensberatung</a:t>
            </a:r>
          </a:p>
          <a:p>
            <a:pPr>
              <a:lnSpc>
                <a:spcPct val="200000"/>
              </a:lnSpc>
            </a:pP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Bild 2">
            <a:extLst>
              <a:ext uri="{FF2B5EF4-FFF2-40B4-BE49-F238E27FC236}">
                <a16:creationId xmlns:a16="http://schemas.microsoft.com/office/drawing/2014/main" id="{3C998602-671B-4764-9BA8-1E1EC55AB6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r="4660" b="8188"/>
          <a:stretch/>
        </p:blipFill>
        <p:spPr bwMode="auto">
          <a:xfrm>
            <a:off x="5863708" y="4044812"/>
            <a:ext cx="1986915" cy="1338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 3">
            <a:extLst>
              <a:ext uri="{FF2B5EF4-FFF2-40B4-BE49-F238E27FC236}">
                <a16:creationId xmlns:a16="http://schemas.microsoft.com/office/drawing/2014/main" id="{F263109F-F3DD-4C73-8DF8-708EBB006CE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2659" b="7878"/>
          <a:stretch/>
        </p:blipFill>
        <p:spPr bwMode="auto">
          <a:xfrm>
            <a:off x="5863708" y="2276642"/>
            <a:ext cx="1986915" cy="1281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D1FEF49-B745-403C-B12A-1326074509D7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</p:spTree>
    <p:extLst>
      <p:ext uri="{BB962C8B-B14F-4D97-AF65-F5344CB8AC3E}">
        <p14:creationId xmlns:p14="http://schemas.microsoft.com/office/powerpoint/2010/main" val="407399669"/>
      </p:ext>
    </p:extLst>
  </p:cSld>
  <p:clrMapOvr>
    <a:masterClrMapping/>
  </p:clrMapOvr>
  <p:transition spd="slow" advTm="30482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6BB333E-A47A-4F35-8CE2-2FFFA164A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5" y="1871384"/>
            <a:ext cx="1830599" cy="13729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9EF9C19-12F8-406A-ACE3-C1D771882416}"/>
              </a:ext>
            </a:extLst>
          </p:cNvPr>
          <p:cNvSpPr txBox="1"/>
          <p:nvPr/>
        </p:nvSpPr>
        <p:spPr>
          <a:xfrm>
            <a:off x="3815981" y="3321030"/>
            <a:ext cx="1728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92D050"/>
                </a:solidFill>
                <a:latin typeface="+mn-lt"/>
              </a:rPr>
              <a:t>Schulleben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1014500" y="1196752"/>
            <a:ext cx="7589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am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erufskolleg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B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rilon?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022F52-52F5-45B3-B6C5-2761EC81BC1E}"/>
              </a:ext>
            </a:extLst>
          </p:cNvPr>
          <p:cNvSpPr txBox="1"/>
          <p:nvPr/>
        </p:nvSpPr>
        <p:spPr>
          <a:xfrm>
            <a:off x="1563240" y="32443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Klassenfahrten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052E40-CC57-45F7-AE07-3F6CCB545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82" y="2090557"/>
            <a:ext cx="1478005" cy="110850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E9E7002-0BB2-49DE-AD82-1BE8CB5B53C4}"/>
              </a:ext>
            </a:extLst>
          </p:cNvPr>
          <p:cNvSpPr txBox="1"/>
          <p:nvPr/>
        </p:nvSpPr>
        <p:spPr>
          <a:xfrm>
            <a:off x="5370660" y="58185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Wandertage</a:t>
            </a:r>
          </a:p>
        </p:txBody>
      </p:sp>
      <p:pic>
        <p:nvPicPr>
          <p:cNvPr id="14" name="Picture 3" descr="C:\Users\Steffi\Downloads\IMG_6353.JPG">
            <a:extLst>
              <a:ext uri="{FF2B5EF4-FFF2-40B4-BE49-F238E27FC236}">
                <a16:creationId xmlns:a16="http://schemas.microsoft.com/office/drawing/2014/main" id="{BBEF4D8B-E502-493A-A6F8-5C4216C8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54" y="3613379"/>
            <a:ext cx="1485676" cy="198112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5078800-D0C8-4D50-BE34-A39E2DB13D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8" y="4167917"/>
            <a:ext cx="937797" cy="179697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1435F1-2A12-4E34-98F3-86860189D70E}"/>
              </a:ext>
            </a:extLst>
          </p:cNvPr>
          <p:cNvSpPr txBox="1"/>
          <p:nvPr/>
        </p:nvSpPr>
        <p:spPr>
          <a:xfrm>
            <a:off x="1903440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Schulkiosk</a:t>
            </a:r>
          </a:p>
        </p:txBody>
      </p:sp>
      <p:pic>
        <p:nvPicPr>
          <p:cNvPr id="20" name="Picture 5" descr="C:\Users\Steffi\Downloads\IMG_4361.JPG">
            <a:extLst>
              <a:ext uri="{FF2B5EF4-FFF2-40B4-BE49-F238E27FC236}">
                <a16:creationId xmlns:a16="http://schemas.microsoft.com/office/drawing/2014/main" id="{FBA640D7-6FDF-4946-B67D-B25F999C8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49" y="4525944"/>
            <a:ext cx="2001295" cy="13334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EC8A7F3-9636-402F-86BE-E731B1D66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24" y="2117166"/>
            <a:ext cx="2391041" cy="12291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870B620-B63A-4127-842F-8BF91BEF96E9}"/>
              </a:ext>
            </a:extLst>
          </p:cNvPr>
          <p:cNvSpPr txBox="1"/>
          <p:nvPr/>
        </p:nvSpPr>
        <p:spPr>
          <a:xfrm>
            <a:off x="6336419" y="1845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Mitgestaltung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89297A-3535-45B2-B3B0-E58211C66668}"/>
              </a:ext>
            </a:extLst>
          </p:cNvPr>
          <p:cNvSpPr txBox="1"/>
          <p:nvPr/>
        </p:nvSpPr>
        <p:spPr>
          <a:xfrm>
            <a:off x="2852865" y="49464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Europaschule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A1BC2D-AE65-4644-A684-5E5471B13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2259" y="4101417"/>
            <a:ext cx="1111349" cy="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9740"/>
      </p:ext>
    </p:extLst>
  </p:cSld>
  <p:clrMapOvr>
    <a:masterClrMapping/>
  </p:clrMapOvr>
  <p:transition spd="slow" advTm="33709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E27FB9-BD1B-4D40-AC23-1216FA0C488A}"/>
              </a:ext>
            </a:extLst>
          </p:cNvPr>
          <p:cNvSpPr txBox="1"/>
          <p:nvPr/>
        </p:nvSpPr>
        <p:spPr>
          <a:xfrm>
            <a:off x="719572" y="2376570"/>
            <a:ext cx="4032448" cy="21544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600" b="1" dirty="0">
                <a:solidFill>
                  <a:srgbClr val="92D050"/>
                </a:solidFill>
                <a:latin typeface="+mn-lt"/>
              </a:rPr>
              <a:t>Berufsbezogener Bereich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BWL mit Rechnungswesen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Volkwirtschaftslehre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Informationswirtschaft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Mathematik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Biologie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Englisch</a:t>
            </a: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BB60566-4511-4201-9C36-5E63702D1B3C}"/>
              </a:ext>
            </a:extLst>
          </p:cNvPr>
          <p:cNvSpPr txBox="1"/>
          <p:nvPr/>
        </p:nvSpPr>
        <p:spPr>
          <a:xfrm>
            <a:off x="4505557" y="1915736"/>
            <a:ext cx="4371369" cy="18774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600" b="1" dirty="0">
                <a:solidFill>
                  <a:srgbClr val="92D050"/>
                </a:solidFill>
                <a:latin typeface="+mn-lt"/>
              </a:rPr>
              <a:t>Berufsübergreifender Bereich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Deutsch/Kommunikation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Religionslehre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Sport/Gesundheitsförderung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Politik/Gesellschaftslehre</a:t>
            </a:r>
          </a:p>
          <a:p>
            <a:endParaRPr lang="de-DE" sz="1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9A5F6F7-9260-41FF-B552-096B57BCB2AA}"/>
              </a:ext>
            </a:extLst>
          </p:cNvPr>
          <p:cNvSpPr txBox="1"/>
          <p:nvPr/>
        </p:nvSpPr>
        <p:spPr>
          <a:xfrm>
            <a:off x="5256076" y="3958159"/>
            <a:ext cx="4032448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600" b="1" dirty="0">
                <a:solidFill>
                  <a:srgbClr val="92D050"/>
                </a:solidFill>
                <a:latin typeface="+mn-lt"/>
              </a:rPr>
              <a:t>Differenzierungsbereich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Projektmanagement </a:t>
            </a: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A7D5B1F-CAEB-4969-A9BD-E735B6E8E18D}"/>
              </a:ext>
            </a:extLst>
          </p:cNvPr>
          <p:cNvSpPr txBox="1"/>
          <p:nvPr/>
        </p:nvSpPr>
        <p:spPr>
          <a:xfrm>
            <a:off x="719572" y="4991840"/>
            <a:ext cx="82085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2000" b="1" i="1" dirty="0">
                <a:solidFill>
                  <a:srgbClr val="92D050"/>
                </a:solidFill>
                <a:latin typeface="+mn-lt"/>
              </a:rPr>
              <a:t>	Orientierung aller Fächer an den Themenschwerpunkten Online-	Marketing, E-Business und Industrie 4.0</a:t>
            </a:r>
            <a:endParaRPr lang="de-DE" sz="20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Nach rechts gekrümmter Pfeil 7"/>
          <p:cNvSpPr/>
          <p:nvPr/>
        </p:nvSpPr>
        <p:spPr>
          <a:xfrm>
            <a:off x="843837" y="4863985"/>
            <a:ext cx="792088" cy="607983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1083"/>
      </p:ext>
    </p:extLst>
  </p:cSld>
  <p:clrMapOvr>
    <a:masterClrMapping/>
  </p:clrMapOvr>
  <p:transition spd="slow" advTm="60751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9180CD6-82AA-46B8-83C6-413FFB459511}"/>
              </a:ext>
            </a:extLst>
          </p:cNvPr>
          <p:cNvSpPr txBox="1"/>
          <p:nvPr/>
        </p:nvSpPr>
        <p:spPr>
          <a:xfrm>
            <a:off x="611560" y="119675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Was erwartet mich in der </a:t>
            </a:r>
            <a:r>
              <a:rPr lang="de-DE" sz="3000" b="1" dirty="0">
                <a:solidFill>
                  <a:srgbClr val="92D050"/>
                </a:solidFill>
                <a:latin typeface="+mn-lt"/>
              </a:rPr>
              <a:t>F</a:t>
            </a:r>
            <a:r>
              <a:rPr lang="de-D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achoberschule?</a:t>
            </a:r>
          </a:p>
        </p:txBody>
      </p:sp>
      <p:pic>
        <p:nvPicPr>
          <p:cNvPr id="14" name="Grafik 13"/>
          <p:cNvPicPr/>
          <p:nvPr/>
        </p:nvPicPr>
        <p:blipFill rotWithShape="1">
          <a:blip r:embed="rId2"/>
          <a:srcRect l="67100" t="24250" r="19181" b="45074"/>
          <a:stretch/>
        </p:blipFill>
        <p:spPr bwMode="auto">
          <a:xfrm>
            <a:off x="1691680" y="2420888"/>
            <a:ext cx="565157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9EBBF7F-3527-4638-86BD-C9D781AC90F4}"/>
              </a:ext>
            </a:extLst>
          </p:cNvPr>
          <p:cNvSpPr txBox="1"/>
          <p:nvPr/>
        </p:nvSpPr>
        <p:spPr>
          <a:xfrm>
            <a:off x="1331640" y="1607686"/>
            <a:ext cx="2592288" cy="78047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Unterstufe</a:t>
            </a:r>
            <a:endParaRPr lang="de-DE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746136"/>
      </p:ext>
    </p:extLst>
  </p:cSld>
  <p:clrMapOvr>
    <a:masterClrMapping/>
  </p:clrMapOvr>
  <p:transition spd="slow" advTm="60751">
    <p:fade thruBlk="1"/>
  </p:transition>
</p:sld>
</file>

<file path=ppt/theme/theme1.xml><?xml version="1.0" encoding="utf-8"?>
<a:theme xmlns:a="http://schemas.openxmlformats.org/drawingml/2006/main" name="1011BKB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CBAC29F676A5409AD43EDD287C06AA" ma:contentTypeVersion="4" ma:contentTypeDescription="Ein neues Dokument erstellen." ma:contentTypeScope="" ma:versionID="96381c4ca64e38492a4de6ba900a41a8">
  <xsd:schema xmlns:xsd="http://www.w3.org/2001/XMLSchema" xmlns:xs="http://www.w3.org/2001/XMLSchema" xmlns:p="http://schemas.microsoft.com/office/2006/metadata/properties" xmlns:ns2="e1df25cf-e6ca-4f7a-bb1a-e7f90efb7a63" xmlns:ns3="83edb696-8db4-49a3-b936-3c289c7e2037" targetNamespace="http://schemas.microsoft.com/office/2006/metadata/properties" ma:root="true" ma:fieldsID="5c60893530a755ffece5ea044d4a2276" ns2:_="" ns3:_="">
    <xsd:import namespace="e1df25cf-e6ca-4f7a-bb1a-e7f90efb7a63"/>
    <xsd:import namespace="83edb696-8db4-49a3-b936-3c289c7e20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f25cf-e6ca-4f7a-bb1a-e7f90efb7a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db696-8db4-49a3-b936-3c289c7e2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24DD0-51ED-4FD8-B4A0-B7A6CE840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24436-F5A8-4E59-9F83-A8DA7579303E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3edb696-8db4-49a3-b936-3c289c7e2037"/>
    <ds:schemaRef ds:uri="e1df25cf-e6ca-4f7a-bb1a-e7f90efb7a63"/>
  </ds:schemaRefs>
</ds:datastoreItem>
</file>

<file path=customXml/itemProps3.xml><?xml version="1.0" encoding="utf-8"?>
<ds:datastoreItem xmlns:ds="http://schemas.openxmlformats.org/officeDocument/2006/customXml" ds:itemID="{6018C0BA-0EB7-4E8A-91F4-9847BF85B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f25cf-e6ca-4f7a-bb1a-e7f90efb7a63"/>
    <ds:schemaRef ds:uri="83edb696-8db4-49a3-b936-3c289c7e2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BKBrilon Präsentationsvorlage</Template>
  <TotalTime>0</TotalTime>
  <Words>858</Words>
  <Application>Microsoft Office PowerPoint</Application>
  <PresentationFormat>Bildschirmpräsentation (4:3)</PresentationFormat>
  <Paragraphs>124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Wingdings</vt:lpstr>
      <vt:lpstr>1011BKB</vt:lpstr>
      <vt:lpstr>Fachoberschule für Wirtschaft Wichtige Informationen für einen erfolgreichen Start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Berufskolleg Brilon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Bewegliche Ferientage im Schuljahr 2005/2006</dc:title>
  <dc:creator>Kollegium</dc:creator>
  <cp:lastModifiedBy>Michael Schift</cp:lastModifiedBy>
  <cp:revision>226</cp:revision>
  <cp:lastPrinted>2020-06-08T08:38:12Z</cp:lastPrinted>
  <dcterms:created xsi:type="dcterms:W3CDTF">2004-11-10T09:16:23Z</dcterms:created>
  <dcterms:modified xsi:type="dcterms:W3CDTF">2021-06-10T10:51:32Z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0x010100B6CBAC29F676A5409AD43EDD287C06AA</vt:lpwstr>
  </property>
</Properties>
</file>